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B10C4E-CE2D-47C3-AA65-EC7289FE7819}" type="datetimeFigureOut">
              <a:rPr lang="en-US" smtClean="0"/>
              <a:pPr/>
              <a:t>17-Jul-23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94D2588-48C9-48AA-B092-E3C60A27BD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4D2588-48C9-48AA-B092-E3C60A27BD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4D2588-48C9-48AA-B092-E3C60A27BD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4D2588-48C9-48AA-B092-E3C60A27BDF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4D2588-48C9-48AA-B092-E3C60A27BDF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4D2588-48C9-48AA-B092-E3C60A27BDF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94D2588-48C9-48AA-B092-E3C60A27BD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94D2588-48C9-48AA-B092-E3C60A27BDF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B10C4E-CE2D-47C3-AA65-EC7289FE7819}" type="datetimeFigureOut">
              <a:rPr lang="en-US" smtClean="0"/>
              <a:pPr/>
              <a:t>17-Jul-23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94D2588-48C9-48AA-B092-E3C60A27BD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B10C4E-CE2D-47C3-AA65-EC7289FE7819}" type="datetimeFigureOut">
              <a:rPr lang="en-US" smtClean="0"/>
              <a:pPr/>
              <a:t>17-Jul-23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4D2588-48C9-48AA-B092-E3C60A27BD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B10C4E-CE2D-47C3-AA65-EC7289FE7819}" type="datetimeFigureOut">
              <a:rPr lang="en-US" smtClean="0"/>
              <a:pPr/>
              <a:t>17-Jul-23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94D2588-48C9-48AA-B092-E3C60A27BDF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B10C4E-CE2D-47C3-AA65-EC7289FE7819}" type="datetimeFigureOut">
              <a:rPr lang="en-US" smtClean="0"/>
              <a:pPr/>
              <a:t>17-Jul-23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4D2588-48C9-48AA-B092-E3C60A27BD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1905000"/>
          </a:xfrm>
        </p:spPr>
        <p:txBody>
          <a:bodyPr>
            <a:normAutofit fontScale="90000"/>
          </a:bodyPr>
          <a:lstStyle/>
          <a:p>
            <a:r>
              <a:rPr lang="pl-PL" altLang="en-US" sz="6000" u="sng" dirty="0" smtClean="0">
                <a:solidFill>
                  <a:schemeClr val="accent6">
                    <a:lumMod val="50000"/>
                  </a:schemeClr>
                </a:solidFill>
                <a:effectLst>
                  <a:outerShdw blurRad="38100" dist="38100" dir="2700000" algn="tl">
                    <a:srgbClr val="000000">
                      <a:alpha val="43137"/>
                    </a:srgbClr>
                  </a:outerShdw>
                </a:effectLst>
                <a:latin typeface="Algerian" pitchFamily="82" charset="0"/>
              </a:rPr>
              <a:t>Chernobyl </a:t>
            </a:r>
            <a:r>
              <a:rPr lang="en-US" altLang="en-US" sz="6000" u="sng" dirty="0" smtClean="0">
                <a:solidFill>
                  <a:schemeClr val="accent6">
                    <a:lumMod val="50000"/>
                  </a:schemeClr>
                </a:solidFill>
                <a:effectLst>
                  <a:outerShdw blurRad="38100" dist="38100" dir="2700000" algn="tl">
                    <a:srgbClr val="000000">
                      <a:alpha val="43137"/>
                    </a:srgbClr>
                  </a:outerShdw>
                </a:effectLst>
                <a:latin typeface="Algerian" pitchFamily="82" charset="0"/>
              </a:rPr>
              <a:t>D</a:t>
            </a:r>
            <a:r>
              <a:rPr lang="pl-PL" altLang="en-US" sz="6000" u="sng" dirty="0" smtClean="0">
                <a:solidFill>
                  <a:schemeClr val="accent6">
                    <a:lumMod val="50000"/>
                  </a:schemeClr>
                </a:solidFill>
                <a:effectLst>
                  <a:outerShdw blurRad="38100" dist="38100" dir="2700000" algn="tl">
                    <a:srgbClr val="000000">
                      <a:alpha val="43137"/>
                    </a:srgbClr>
                  </a:outerShdw>
                </a:effectLst>
                <a:latin typeface="Algerian" pitchFamily="82" charset="0"/>
              </a:rPr>
              <a:t>isaster</a:t>
            </a:r>
            <a:r>
              <a:rPr lang="pl-PL" altLang="en-US" sz="6600" dirty="0" smtClean="0"/>
              <a:t/>
            </a:r>
            <a:br>
              <a:rPr lang="pl-PL" altLang="en-US" sz="6600" dirty="0" smtClean="0"/>
            </a:br>
            <a:r>
              <a:rPr lang="pl-PL" altLang="en-US" sz="6600" dirty="0" smtClean="0"/>
              <a:t> </a:t>
            </a:r>
            <a:r>
              <a:rPr lang="en-US" altLang="en-US" b="1" dirty="0" smtClean="0">
                <a:solidFill>
                  <a:schemeClr val="accent5">
                    <a:lumMod val="75000"/>
                  </a:schemeClr>
                </a:solidFill>
                <a:latin typeface="Bell MT" pitchFamily="18" charset="0"/>
              </a:rPr>
              <a:t>The worst manmade disaster in human history</a:t>
            </a:r>
            <a:endParaRPr lang="en-US" b="1" dirty="0">
              <a:solidFill>
                <a:schemeClr val="accent5">
                  <a:lumMod val="75000"/>
                </a:schemeClr>
              </a:solidFill>
              <a:latin typeface="Bell MT" pitchFamily="18" charset="0"/>
            </a:endParaRPr>
          </a:p>
        </p:txBody>
      </p:sp>
      <p:sp>
        <p:nvSpPr>
          <p:cNvPr id="3" name="Subtitle 2"/>
          <p:cNvSpPr>
            <a:spLocks noGrp="1"/>
          </p:cNvSpPr>
          <p:nvPr>
            <p:ph type="subTitle" idx="1"/>
          </p:nvPr>
        </p:nvSpPr>
        <p:spPr/>
        <p:txBody>
          <a:bodyPr>
            <a:normAutofit fontScale="92500" lnSpcReduction="20000"/>
          </a:bodyPr>
          <a:lstStyle/>
          <a:p>
            <a:r>
              <a:rPr lang="en-US" sz="4000" dirty="0" smtClean="0">
                <a:solidFill>
                  <a:schemeClr val="accent6">
                    <a:lumMod val="50000"/>
                  </a:schemeClr>
                </a:solidFill>
                <a:latin typeface="Algerian" pitchFamily="82" charset="0"/>
              </a:rPr>
              <a:t>BY:</a:t>
            </a:r>
          </a:p>
          <a:p>
            <a:r>
              <a:rPr lang="en-US" sz="4800" dirty="0" smtClean="0">
                <a:solidFill>
                  <a:schemeClr val="bg2">
                    <a:lumMod val="10000"/>
                  </a:schemeClr>
                </a:solidFill>
                <a:latin typeface="Bahnschrift SemiBold" pitchFamily="34" charset="0"/>
              </a:rPr>
              <a:t>SUMIT&amp;SANJEET</a:t>
            </a:r>
            <a:endParaRPr lang="en-US" sz="4800" dirty="0">
              <a:solidFill>
                <a:schemeClr val="bg2">
                  <a:lumMod val="10000"/>
                </a:schemeClr>
              </a:solidFill>
              <a:latin typeface="Bahnschrift Semi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altLang="en-US" sz="3200" dirty="0">
                <a:latin typeface="Bell MT" pitchFamily="18" charset="0"/>
              </a:rPr>
              <a:t>Areas still impacted today:</a:t>
            </a:r>
          </a:p>
          <a:p>
            <a:pPr lvl="1">
              <a:defRPr/>
            </a:pPr>
            <a:r>
              <a:rPr lang="en-US" altLang="en-US" sz="2800" dirty="0">
                <a:latin typeface="Bell MT" pitchFamily="18" charset="0"/>
              </a:rPr>
              <a:t>Soil</a:t>
            </a:r>
          </a:p>
          <a:p>
            <a:pPr lvl="1">
              <a:defRPr/>
            </a:pPr>
            <a:r>
              <a:rPr lang="en-US" altLang="en-US" sz="2800" dirty="0">
                <a:latin typeface="Bell MT" pitchFamily="18" charset="0"/>
              </a:rPr>
              <a:t>Ground Water</a:t>
            </a:r>
          </a:p>
          <a:p>
            <a:pPr lvl="1">
              <a:defRPr/>
            </a:pPr>
            <a:r>
              <a:rPr lang="en-US" altLang="en-US" sz="2800" dirty="0">
                <a:latin typeface="Bell MT" pitchFamily="18" charset="0"/>
              </a:rPr>
              <a:t>Air</a:t>
            </a:r>
          </a:p>
          <a:p>
            <a:pPr lvl="1">
              <a:defRPr/>
            </a:pPr>
            <a:r>
              <a:rPr lang="en-US" altLang="en-US" sz="2800" dirty="0">
                <a:latin typeface="Bell MT" pitchFamily="18" charset="0"/>
              </a:rPr>
              <a:t>Food</a:t>
            </a:r>
          </a:p>
          <a:p>
            <a:pPr lvl="2">
              <a:defRPr/>
            </a:pPr>
            <a:r>
              <a:rPr lang="en-US" altLang="en-US" sz="2400" dirty="0">
                <a:latin typeface="Bell MT" pitchFamily="18" charset="0"/>
              </a:rPr>
              <a:t>Crops </a:t>
            </a:r>
          </a:p>
          <a:p>
            <a:pPr lvl="2">
              <a:defRPr/>
            </a:pPr>
            <a:r>
              <a:rPr lang="en-US" altLang="en-US" sz="2400" dirty="0">
                <a:latin typeface="Bell MT" pitchFamily="18" charset="0"/>
              </a:rPr>
              <a:t>Livestock</a:t>
            </a:r>
          </a:p>
          <a:p>
            <a:endParaRPr lang="en-US" dirty="0"/>
          </a:p>
        </p:txBody>
      </p:sp>
      <p:sp>
        <p:nvSpPr>
          <p:cNvPr id="2" name="Title 1"/>
          <p:cNvSpPr>
            <a:spLocks noGrp="1"/>
          </p:cNvSpPr>
          <p:nvPr>
            <p:ph type="title"/>
          </p:nvPr>
        </p:nvSpPr>
        <p:spPr/>
        <p:txBody>
          <a:bodyPr>
            <a:normAutofit/>
          </a:bodyPr>
          <a:lstStyle/>
          <a:p>
            <a:r>
              <a:rPr lang="en-US" altLang="en-US" sz="5400" u="sng" dirty="0" smtClean="0">
                <a:latin typeface="Algerian" pitchFamily="82" charset="0"/>
              </a:rPr>
              <a:t>Environment Impact</a:t>
            </a:r>
            <a:endParaRPr lang="en-US" sz="5400" u="sng" dirty="0">
              <a:latin typeface="Algerian" pitchFamily="82" charset="0"/>
            </a:endParaRPr>
          </a:p>
        </p:txBody>
      </p:sp>
      <p:pic>
        <p:nvPicPr>
          <p:cNvPr id="4" name="Picture 6" descr="[Cleaning the streets with a special chemical]"/>
          <p:cNvPicPr>
            <a:picLocks noChangeAspect="1" noChangeArrowheads="1"/>
          </p:cNvPicPr>
          <p:nvPr/>
        </p:nvPicPr>
        <p:blipFill>
          <a:blip r:embed="rId2"/>
          <a:srcRect/>
          <a:stretch>
            <a:fillRect/>
          </a:stretch>
        </p:blipFill>
        <p:spPr bwMode="auto">
          <a:xfrm>
            <a:off x="4343400" y="2209800"/>
            <a:ext cx="4572000" cy="3554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419600" cy="4525963"/>
          </a:xfrm>
        </p:spPr>
        <p:txBody>
          <a:bodyPr>
            <a:normAutofit fontScale="70000" lnSpcReduction="20000"/>
          </a:bodyPr>
          <a:lstStyle/>
          <a:p>
            <a:pPr>
              <a:defRPr/>
            </a:pPr>
            <a:r>
              <a:rPr lang="en-US" altLang="en-US" sz="2800" u="sng" dirty="0">
                <a:latin typeface="Algerian" pitchFamily="82" charset="0"/>
              </a:rPr>
              <a:t>The Sarcophagus</a:t>
            </a:r>
          </a:p>
          <a:p>
            <a:pPr lvl="1">
              <a:defRPr/>
            </a:pPr>
            <a:r>
              <a:rPr lang="en-US" altLang="en-US" sz="2800" dirty="0">
                <a:latin typeface="Bell MT" pitchFamily="18" charset="0"/>
              </a:rPr>
              <a:t>After the disaster, a huge cement box was built around the radioactive material</a:t>
            </a:r>
          </a:p>
          <a:p>
            <a:pPr lvl="1">
              <a:defRPr/>
            </a:pPr>
            <a:r>
              <a:rPr lang="en-US" altLang="en-US" sz="2800" dirty="0">
                <a:latin typeface="Bell MT" pitchFamily="18" charset="0"/>
              </a:rPr>
              <a:t>It is falling apart!</a:t>
            </a:r>
          </a:p>
          <a:p>
            <a:pPr lvl="1">
              <a:defRPr/>
            </a:pPr>
            <a:r>
              <a:rPr lang="en-US" altLang="en-US" sz="2800" dirty="0">
                <a:latin typeface="Bell MT" pitchFamily="18" charset="0"/>
              </a:rPr>
              <a:t>According to a 2003 report by the Russian Atomic Energy Minister, Alexander </a:t>
            </a:r>
            <a:r>
              <a:rPr lang="en-US" altLang="en-US" sz="2800" dirty="0" err="1">
                <a:latin typeface="Bell MT" pitchFamily="18" charset="0"/>
              </a:rPr>
              <a:t>Rumyantsev</a:t>
            </a:r>
            <a:r>
              <a:rPr lang="en-US" altLang="en-US" sz="2800" dirty="0">
                <a:latin typeface="Bell MT" pitchFamily="18" charset="0"/>
              </a:rPr>
              <a:t>, "the concrete shell surrounding the Chernobyl nuclear reactor is in real danger of collapsing at any time."</a:t>
            </a:r>
          </a:p>
          <a:p>
            <a:pPr lvl="1">
              <a:defRPr/>
            </a:pPr>
            <a:r>
              <a:rPr lang="en-US" altLang="en-US" sz="2800" dirty="0">
                <a:latin typeface="Bell MT" pitchFamily="18" charset="0"/>
              </a:rPr>
              <a:t>A new Sarcophagus is scheduled to be completed in 2009</a:t>
            </a:r>
          </a:p>
          <a:p>
            <a:endParaRPr lang="en-US" dirty="0"/>
          </a:p>
        </p:txBody>
      </p:sp>
      <p:sp>
        <p:nvSpPr>
          <p:cNvPr id="2" name="Title 1"/>
          <p:cNvSpPr>
            <a:spLocks noGrp="1"/>
          </p:cNvSpPr>
          <p:nvPr>
            <p:ph type="title"/>
          </p:nvPr>
        </p:nvSpPr>
        <p:spPr/>
        <p:txBody>
          <a:bodyPr>
            <a:normAutofit/>
          </a:bodyPr>
          <a:lstStyle/>
          <a:p>
            <a:r>
              <a:rPr lang="en-US" altLang="en-US" sz="5400" u="sng" dirty="0" smtClean="0">
                <a:latin typeface="Algerian" pitchFamily="82" charset="0"/>
              </a:rPr>
              <a:t>Problems Today</a:t>
            </a:r>
            <a:endParaRPr lang="en-US" sz="5400" u="sng" dirty="0">
              <a:latin typeface="Algerian" pitchFamily="82" charset="0"/>
            </a:endParaRPr>
          </a:p>
        </p:txBody>
      </p:sp>
      <p:pic>
        <p:nvPicPr>
          <p:cNvPr id="4" name="Picture 6" descr="[The Sarcophagus]"/>
          <p:cNvPicPr>
            <a:picLocks noChangeAspect="1" noChangeArrowheads="1"/>
          </p:cNvPicPr>
          <p:nvPr/>
        </p:nvPicPr>
        <p:blipFill>
          <a:blip r:embed="rId2"/>
          <a:srcRect/>
          <a:stretch>
            <a:fillRect/>
          </a:stretch>
        </p:blipFill>
        <p:spPr bwMode="auto">
          <a:xfrm>
            <a:off x="5029200" y="1447800"/>
            <a:ext cx="3652838"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Autofit/>
          </a:bodyPr>
          <a:lstStyle/>
          <a:p>
            <a:r>
              <a:rPr lang="en-US" sz="9600" dirty="0" smtClean="0">
                <a:latin typeface="Algerian" pitchFamily="82" charset="0"/>
              </a:rPr>
              <a:t>THANK YOU !</a:t>
            </a:r>
            <a:endParaRPr lang="en-US" sz="9600"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n7"/>
          <p:cNvPicPr>
            <a:picLocks noGrp="1" noChangeAspect="1" noChangeArrowheads="1"/>
          </p:cNvPicPr>
          <p:nvPr>
            <p:ph idx="1"/>
          </p:nvPr>
        </p:nvPicPr>
        <p:blipFill>
          <a:blip r:embed="rId2"/>
          <a:stretch>
            <a:fillRect/>
          </a:stretch>
        </p:blipFill>
        <p:spPr bwMode="auto">
          <a:xfrm>
            <a:off x="1293937" y="1481138"/>
            <a:ext cx="6556126" cy="4525962"/>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sz="3600" b="1" u="sng" dirty="0" smtClean="0">
                <a:solidFill>
                  <a:schemeClr val="accent3">
                    <a:lumMod val="50000"/>
                  </a:schemeClr>
                </a:solidFill>
                <a:latin typeface="Algerian" pitchFamily="82" charset="0"/>
              </a:rPr>
              <a:t>CHERNOBYL NUCLEAR POWER PLANT</a:t>
            </a:r>
            <a:endParaRPr lang="en-US" sz="3600" b="1" u="sng" dirty="0">
              <a:solidFill>
                <a:schemeClr val="accent3">
                  <a:lumMod val="50000"/>
                </a:schemeClr>
              </a:solidFill>
              <a:latin typeface="Algerian"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09600" indent="-609600">
              <a:buFont typeface="Wingdings" pitchFamily="2" charset="2"/>
              <a:buAutoNum type="arabicPeriod"/>
              <a:defRPr/>
            </a:pPr>
            <a:r>
              <a:rPr lang="en-US" altLang="en-US" b="1" dirty="0">
                <a:solidFill>
                  <a:schemeClr val="tx1">
                    <a:lumMod val="95000"/>
                    <a:lumOff val="5000"/>
                  </a:schemeClr>
                </a:solidFill>
                <a:latin typeface="Bell MT" pitchFamily="18" charset="0"/>
              </a:rPr>
              <a:t>As the reaction occurs, the uranium fuel becomes hot</a:t>
            </a:r>
          </a:p>
          <a:p>
            <a:pPr marL="609600" indent="-609600">
              <a:buFont typeface="Wingdings" pitchFamily="2" charset="2"/>
              <a:buAutoNum type="arabicPeriod"/>
              <a:defRPr/>
            </a:pPr>
            <a:r>
              <a:rPr lang="en-US" altLang="en-US" b="1" dirty="0">
                <a:solidFill>
                  <a:schemeClr val="tx1">
                    <a:lumMod val="95000"/>
                    <a:lumOff val="5000"/>
                  </a:schemeClr>
                </a:solidFill>
                <a:latin typeface="Bell MT" pitchFamily="18" charset="0"/>
              </a:rPr>
              <a:t>The water pumped through the core in pressure tubes removes the heat from the fuel</a:t>
            </a:r>
          </a:p>
          <a:p>
            <a:pPr marL="609600" indent="-609600">
              <a:buFont typeface="Wingdings" pitchFamily="2" charset="2"/>
              <a:buAutoNum type="arabicPeriod"/>
              <a:defRPr/>
            </a:pPr>
            <a:r>
              <a:rPr lang="en-US" altLang="en-US" b="1" dirty="0">
                <a:solidFill>
                  <a:schemeClr val="tx1">
                    <a:lumMod val="95000"/>
                    <a:lumOff val="5000"/>
                  </a:schemeClr>
                </a:solidFill>
                <a:latin typeface="Bell MT" pitchFamily="18" charset="0"/>
              </a:rPr>
              <a:t>The water is then boiled into steam</a:t>
            </a:r>
          </a:p>
          <a:p>
            <a:pPr marL="609600" indent="-609600">
              <a:buFont typeface="Wingdings" pitchFamily="2" charset="2"/>
              <a:buAutoNum type="arabicPeriod"/>
              <a:defRPr/>
            </a:pPr>
            <a:r>
              <a:rPr lang="en-US" altLang="en-US" b="1" dirty="0">
                <a:solidFill>
                  <a:schemeClr val="tx1">
                    <a:lumMod val="95000"/>
                    <a:lumOff val="5000"/>
                  </a:schemeClr>
                </a:solidFill>
                <a:latin typeface="Bell MT" pitchFamily="18" charset="0"/>
              </a:rPr>
              <a:t>The steam turns the turbines</a:t>
            </a:r>
          </a:p>
          <a:p>
            <a:pPr marL="609600" indent="-609600">
              <a:buFont typeface="Wingdings" pitchFamily="2" charset="2"/>
              <a:buAutoNum type="arabicPeriod"/>
              <a:defRPr/>
            </a:pPr>
            <a:r>
              <a:rPr lang="en-US" altLang="en-US" b="1" dirty="0">
                <a:solidFill>
                  <a:schemeClr val="tx1">
                    <a:lumMod val="95000"/>
                    <a:lumOff val="5000"/>
                  </a:schemeClr>
                </a:solidFill>
                <a:latin typeface="Bell MT" pitchFamily="18" charset="0"/>
              </a:rPr>
              <a:t>The water is then cooled</a:t>
            </a:r>
          </a:p>
          <a:p>
            <a:pPr marL="609600" indent="-609600">
              <a:buFont typeface="Wingdings" pitchFamily="2" charset="2"/>
              <a:buAutoNum type="arabicPeriod"/>
              <a:defRPr/>
            </a:pPr>
            <a:r>
              <a:rPr lang="en-US" altLang="en-US" b="1" dirty="0">
                <a:solidFill>
                  <a:schemeClr val="tx1">
                    <a:lumMod val="95000"/>
                    <a:lumOff val="5000"/>
                  </a:schemeClr>
                </a:solidFill>
                <a:latin typeface="Bell MT" pitchFamily="18" charset="0"/>
              </a:rPr>
              <a:t>Then the process repeats</a:t>
            </a:r>
          </a:p>
          <a:p>
            <a:pPr marL="609600" indent="-609600">
              <a:defRPr/>
            </a:pPr>
            <a:endParaRPr lang="pl-PL" altLang="en-US" dirty="0"/>
          </a:p>
          <a:p>
            <a:endParaRPr lang="en-US" dirty="0"/>
          </a:p>
        </p:txBody>
      </p:sp>
      <p:sp>
        <p:nvSpPr>
          <p:cNvPr id="2" name="Title 1"/>
          <p:cNvSpPr>
            <a:spLocks noGrp="1"/>
          </p:cNvSpPr>
          <p:nvPr>
            <p:ph type="title"/>
          </p:nvPr>
        </p:nvSpPr>
        <p:spPr/>
        <p:txBody>
          <a:bodyPr/>
          <a:lstStyle/>
          <a:p>
            <a:r>
              <a:rPr lang="en-US" altLang="en-US" u="sng" dirty="0" smtClean="0">
                <a:latin typeface="Algerian" pitchFamily="82" charset="0"/>
              </a:rPr>
              <a:t>Reactor Plant Scenario</a:t>
            </a:r>
            <a:endParaRPr lang="en-US" u="sng" dirty="0">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effectLst/>
              </a:rPr>
              <a:t>	</a:t>
            </a:r>
            <a:r>
              <a:rPr lang="en-US" dirty="0" smtClean="0">
                <a:effectLst/>
                <a:latin typeface="Bell MT" pitchFamily="18" charset="0"/>
              </a:rPr>
              <a:t>Prior to the explosion the power was cut to the power station to stimulate a power failure. Emergency generators did power up to continue the flow of cold water to keep the nuclear fuel cool. However, because of the time delay between power failure and the generators kicking and because of a power surge once the generators did kick in overheating occurred leading to a series of explosions. It was reactor 4 that experienced the series of explosions releasing radioactive fuel and radioactive material into the atmosphere and surrounding area.</a:t>
            </a:r>
            <a:r>
              <a:rPr lang="en-US" dirty="0" smtClean="0">
                <a:latin typeface="Bell MT" pitchFamily="18" charset="0"/>
              </a:rPr>
              <a:t/>
            </a:r>
            <a:br>
              <a:rPr lang="en-US" dirty="0" smtClean="0">
                <a:latin typeface="Bell MT" pitchFamily="18" charset="0"/>
              </a:rPr>
            </a:br>
            <a:r>
              <a:rPr lang="en-US" dirty="0" smtClean="0">
                <a:latin typeface="Bell MT" pitchFamily="18" charset="0"/>
              </a:rPr>
              <a:t/>
            </a:r>
            <a:br>
              <a:rPr lang="en-US" dirty="0" smtClean="0">
                <a:latin typeface="Bell MT" pitchFamily="18" charset="0"/>
              </a:rPr>
            </a:br>
            <a:r>
              <a:rPr lang="en-US" dirty="0" smtClean="0">
                <a:effectLst/>
                <a:latin typeface="Bell MT" pitchFamily="18" charset="0"/>
              </a:rPr>
              <a:t>The radiation levels in the worst hit areas of the reactor building were estimated to be 5.6 roentgens (a unit of measurement for exposure to radiation) per second, which is the equivalent to more than 20,000 roentgens and hour. A lethal dose of radiation is around 500 roentgens over 5 hours, so in some areas workers received lethal doses in minutes.</a:t>
            </a:r>
            <a:r>
              <a:rPr lang="en-US" dirty="0" smtClean="0">
                <a:latin typeface="Bell MT" pitchFamily="18" charset="0"/>
              </a:rPr>
              <a:t/>
            </a:r>
            <a:br>
              <a:rPr lang="en-US" dirty="0" smtClean="0">
                <a:latin typeface="Bell MT" pitchFamily="18" charset="0"/>
              </a:rPr>
            </a:br>
            <a:r>
              <a:rPr lang="en-US" dirty="0" smtClean="0"/>
              <a:t/>
            </a:r>
            <a:br>
              <a:rPr lang="en-US" dirty="0" smtClean="0"/>
            </a:br>
            <a:endParaRPr lang="pl-PL" altLang="en-US" dirty="0" smtClean="0"/>
          </a:p>
          <a:p>
            <a:endParaRPr lang="en-US" dirty="0"/>
          </a:p>
        </p:txBody>
      </p:sp>
      <p:sp>
        <p:nvSpPr>
          <p:cNvPr id="2" name="Title 1"/>
          <p:cNvSpPr>
            <a:spLocks noGrp="1"/>
          </p:cNvSpPr>
          <p:nvPr>
            <p:ph type="title"/>
          </p:nvPr>
        </p:nvSpPr>
        <p:spPr/>
        <p:txBody>
          <a:bodyPr/>
          <a:lstStyle/>
          <a:p>
            <a:r>
              <a:rPr lang="pl-PL" altLang="en-US" u="sng" dirty="0" smtClean="0">
                <a:latin typeface="Algerian" pitchFamily="82" charset="0"/>
              </a:rPr>
              <a:t>Day of disaster</a:t>
            </a:r>
            <a:endParaRPr lang="en-US" u="sng" dirty="0">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6096001"/>
          </a:xfrm>
          <a:prstGeom prst="rect">
            <a:avLst/>
          </a:prstGeom>
        </p:spPr>
        <p:txBody>
          <a:bodyPr wrap="square">
            <a:spAutoFit/>
          </a:bodyPr>
          <a:lstStyle/>
          <a:p>
            <a:pPr>
              <a:defRPr/>
            </a:pPr>
            <a:r>
              <a:rPr lang="en-US" dirty="0">
                <a:latin typeface="Bell MT" pitchFamily="18" charset="0"/>
              </a:rPr>
              <a:t>External fires around the plant were extinguished within 5 hours, but fires within the reactor continued until 10th May 1986. Helicopters were used to drop sand, clay and lead onto the reactor, but also firefighters on the ground were used. The firefighters were not warned about the dangers of radiation and most of them died later because of radiation poisoning.</a:t>
            </a:r>
            <a:br>
              <a:rPr lang="en-US" dirty="0">
                <a:latin typeface="Bell MT" pitchFamily="18" charset="0"/>
              </a:rPr>
            </a:br>
            <a:r>
              <a:rPr lang="en-US" dirty="0">
                <a:latin typeface="Bell MT" pitchFamily="18" charset="0"/>
              </a:rPr>
              <a:t/>
            </a:r>
            <a:br>
              <a:rPr lang="en-US" dirty="0">
                <a:latin typeface="Bell MT" pitchFamily="18" charset="0"/>
              </a:rPr>
            </a:br>
            <a:r>
              <a:rPr lang="en-US" dirty="0">
                <a:latin typeface="Bell MT" pitchFamily="18" charset="0"/>
              </a:rPr>
              <a:t>Despite the massive radiation leak the nearby town of </a:t>
            </a:r>
            <a:r>
              <a:rPr lang="en-US" dirty="0" err="1">
                <a:latin typeface="Bell MT" pitchFamily="18" charset="0"/>
              </a:rPr>
              <a:t>Pripyat</a:t>
            </a:r>
            <a:r>
              <a:rPr lang="en-US" dirty="0">
                <a:latin typeface="Bell MT" pitchFamily="18" charset="0"/>
              </a:rPr>
              <a:t> was not evacuated for over 24 hours. The town had a population of around 50,000 at the time of the accident. When the evacuation warning eventually came, people were told that it would only be temporary and that they should leave all their belongings behind. However, a 30km exclusion zone still exists around the town, although some older residents have now chosen to move back.</a:t>
            </a:r>
          </a:p>
          <a:p>
            <a:pPr>
              <a:defRPr/>
            </a:pPr>
            <a:r>
              <a:rPr lang="en-US" dirty="0">
                <a:latin typeface="Bell MT" pitchFamily="18" charset="0"/>
              </a:rPr>
              <a:t/>
            </a:r>
            <a:br>
              <a:rPr lang="en-US" dirty="0">
                <a:latin typeface="Bell MT" pitchFamily="18" charset="0"/>
              </a:rPr>
            </a:br>
            <a:r>
              <a:rPr lang="en-US" dirty="0">
                <a:latin typeface="Bell MT" pitchFamily="18" charset="0"/>
              </a:rPr>
              <a:t>As well as causing a massive radiation leak around the plant, a radioactive cloud was also released into the atmosphere. The USSR authorities did not notify the world straight away of the accident and it was actually another power station in Sweden that first detected the cloud. The cloud contained 400 times more radioactive material than the Hiroshima bomb that hit Japan. All of Europe received fallout from the cloud, although it is estimated that up to 50% fell on Russia, Belarus and the Ukraine.</a:t>
            </a:r>
            <a:br>
              <a:rPr lang="en-US" dirty="0">
                <a:latin typeface="Bell MT" pitchFamily="18" charset="0"/>
              </a:rPr>
            </a:br>
            <a:endParaRPr lang="en-US" dirty="0">
              <a:latin typeface="Bell MT"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b1"/>
          <p:cNvPicPr>
            <a:picLocks noChangeAspect="1" noChangeArrowheads="1"/>
          </p:cNvPicPr>
          <p:nvPr/>
        </p:nvPicPr>
        <p:blipFill>
          <a:blip r:embed="rId2"/>
          <a:srcRect/>
          <a:stretch>
            <a:fillRect/>
          </a:stretch>
        </p:blipFill>
        <p:spPr bwMode="auto">
          <a:xfrm>
            <a:off x="533400" y="304800"/>
            <a:ext cx="83058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5257800" cy="4525963"/>
          </a:xfrm>
        </p:spPr>
        <p:txBody>
          <a:bodyPr>
            <a:normAutofit lnSpcReduction="10000"/>
          </a:bodyPr>
          <a:lstStyle/>
          <a:p>
            <a:pPr>
              <a:defRPr/>
            </a:pPr>
            <a:r>
              <a:rPr lang="en-US" altLang="en-US" sz="2800" b="1" dirty="0">
                <a:latin typeface="Bell MT" pitchFamily="18" charset="0"/>
              </a:rPr>
              <a:t>April 26, 1986:</a:t>
            </a:r>
          </a:p>
          <a:p>
            <a:pPr lvl="1">
              <a:defRPr/>
            </a:pPr>
            <a:r>
              <a:rPr lang="en-US" altLang="en-US" sz="2400" dirty="0">
                <a:latin typeface="Bell MT" pitchFamily="18" charset="0"/>
              </a:rPr>
              <a:t>Chernobyl nuclear power plant</a:t>
            </a:r>
          </a:p>
          <a:p>
            <a:pPr lvl="2">
              <a:defRPr/>
            </a:pPr>
            <a:r>
              <a:rPr lang="en-US" altLang="en-US" sz="2000" dirty="0">
                <a:latin typeface="Bell MT" pitchFamily="18" charset="0"/>
              </a:rPr>
              <a:t>Operator errors cause a reactor explosion</a:t>
            </a:r>
          </a:p>
          <a:p>
            <a:pPr lvl="2">
              <a:defRPr/>
            </a:pPr>
            <a:r>
              <a:rPr lang="en-US" altLang="en-US" sz="2000" dirty="0">
                <a:latin typeface="Bell MT" pitchFamily="18" charset="0"/>
              </a:rPr>
              <a:t>Explosion releases 190 tons of radioactive gasses into the atmosphere</a:t>
            </a:r>
          </a:p>
          <a:p>
            <a:pPr lvl="2">
              <a:defRPr/>
            </a:pPr>
            <a:r>
              <a:rPr lang="en-US" altLang="en-US" sz="2000" dirty="0">
                <a:latin typeface="Bell MT" pitchFamily="18" charset="0"/>
              </a:rPr>
              <a:t>Fire starts that lasts 10 days</a:t>
            </a:r>
          </a:p>
          <a:p>
            <a:pPr>
              <a:defRPr/>
            </a:pPr>
            <a:r>
              <a:rPr lang="en-US" altLang="en-US" sz="2800" b="1" dirty="0">
                <a:latin typeface="Bell MT" pitchFamily="18" charset="0"/>
              </a:rPr>
              <a:t>People:</a:t>
            </a:r>
            <a:r>
              <a:rPr lang="en-US" altLang="en-US" sz="2800" dirty="0">
                <a:latin typeface="Bell MT" pitchFamily="18" charset="0"/>
              </a:rPr>
              <a:t> </a:t>
            </a:r>
          </a:p>
          <a:p>
            <a:pPr lvl="1">
              <a:defRPr/>
            </a:pPr>
            <a:r>
              <a:rPr lang="en-US" altLang="en-US" sz="2400" dirty="0">
                <a:latin typeface="Bell MT" pitchFamily="18" charset="0"/>
              </a:rPr>
              <a:t>7 million lived in contaminated areas; 3 million were children</a:t>
            </a:r>
          </a:p>
          <a:p>
            <a:pPr>
              <a:defRPr/>
            </a:pPr>
            <a:r>
              <a:rPr lang="en-US" altLang="en-US" sz="2800" b="1" dirty="0">
                <a:latin typeface="Bell MT" pitchFamily="18" charset="0"/>
              </a:rPr>
              <a:t>Wind:</a:t>
            </a:r>
          </a:p>
          <a:p>
            <a:pPr lvl="1">
              <a:defRPr/>
            </a:pPr>
            <a:r>
              <a:rPr lang="en-US" altLang="en-US" sz="2400" dirty="0">
                <a:latin typeface="Bell MT" pitchFamily="18" charset="0"/>
              </a:rPr>
              <a:t>Carries radiation far distances</a:t>
            </a:r>
          </a:p>
          <a:p>
            <a:endParaRPr lang="en-US" dirty="0"/>
          </a:p>
        </p:txBody>
      </p:sp>
      <p:sp>
        <p:nvSpPr>
          <p:cNvPr id="2" name="Title 1"/>
          <p:cNvSpPr>
            <a:spLocks noGrp="1"/>
          </p:cNvSpPr>
          <p:nvPr>
            <p:ph type="title"/>
          </p:nvPr>
        </p:nvSpPr>
        <p:spPr/>
        <p:txBody>
          <a:bodyPr>
            <a:normAutofit/>
          </a:bodyPr>
          <a:lstStyle/>
          <a:p>
            <a:r>
              <a:rPr lang="en-US" altLang="en-US" sz="5400" u="sng" dirty="0" smtClean="0">
                <a:effectLst>
                  <a:outerShdw blurRad="38100" dist="38100" dir="2700000" algn="tl">
                    <a:srgbClr val="000000">
                      <a:alpha val="43137"/>
                    </a:srgbClr>
                  </a:outerShdw>
                </a:effectLst>
                <a:latin typeface="Algerian" pitchFamily="82" charset="0"/>
              </a:rPr>
              <a:t>Summary of Facts</a:t>
            </a:r>
            <a:endParaRPr lang="en-US" sz="5400" u="sng" dirty="0">
              <a:effectLst>
                <a:outerShdw blurRad="38100" dist="38100" dir="2700000" algn="tl">
                  <a:srgbClr val="000000">
                    <a:alpha val="43137"/>
                  </a:srgbClr>
                </a:outerShdw>
              </a:effectLst>
              <a:latin typeface="Algerian" pitchFamily="82" charset="0"/>
            </a:endParaRPr>
          </a:p>
        </p:txBody>
      </p:sp>
      <p:pic>
        <p:nvPicPr>
          <p:cNvPr id="4" name="Picture 6" descr="cb2"/>
          <p:cNvPicPr>
            <a:picLocks noChangeAspect="1" noChangeArrowheads="1"/>
          </p:cNvPicPr>
          <p:nvPr/>
        </p:nvPicPr>
        <p:blipFill>
          <a:blip r:embed="rId2"/>
          <a:srcRect/>
          <a:stretch>
            <a:fillRect/>
          </a:stretch>
        </p:blipFill>
        <p:spPr bwMode="auto">
          <a:xfrm>
            <a:off x="5562600" y="2057400"/>
            <a:ext cx="34290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4495800" cy="4525963"/>
          </a:xfrm>
        </p:spPr>
        <p:txBody>
          <a:bodyPr>
            <a:normAutofit/>
          </a:bodyPr>
          <a:lstStyle/>
          <a:p>
            <a:pPr lvl="1">
              <a:lnSpc>
                <a:spcPct val="90000"/>
              </a:lnSpc>
              <a:buNone/>
              <a:defRPr/>
            </a:pPr>
            <a:endParaRPr lang="pl-PL" altLang="en-US" sz="1800" dirty="0"/>
          </a:p>
          <a:p>
            <a:pPr>
              <a:lnSpc>
                <a:spcPct val="90000"/>
              </a:lnSpc>
              <a:defRPr/>
            </a:pPr>
            <a:r>
              <a:rPr lang="en-US" altLang="en-US" sz="2000" dirty="0">
                <a:latin typeface="Bell MT" pitchFamily="18" charset="0"/>
              </a:rPr>
              <a:t>5.5 million people still live in contaminated areas</a:t>
            </a:r>
          </a:p>
          <a:p>
            <a:pPr>
              <a:lnSpc>
                <a:spcPct val="90000"/>
              </a:lnSpc>
              <a:defRPr/>
            </a:pPr>
            <a:r>
              <a:rPr lang="en-US" altLang="en-US" sz="2000" dirty="0">
                <a:latin typeface="Bell MT" pitchFamily="18" charset="0"/>
              </a:rPr>
              <a:t>31 people died in 3 months of radiation poisoning</a:t>
            </a:r>
            <a:endParaRPr lang="pl-PL" altLang="en-US" sz="2000" dirty="0">
              <a:latin typeface="Bell MT" pitchFamily="18" charset="0"/>
            </a:endParaRPr>
          </a:p>
          <a:p>
            <a:pPr>
              <a:lnSpc>
                <a:spcPct val="90000"/>
              </a:lnSpc>
              <a:defRPr/>
            </a:pPr>
            <a:r>
              <a:rPr lang="pl-PL" altLang="en-US" sz="2000" dirty="0">
                <a:latin typeface="Bell MT" pitchFamily="18" charset="0"/>
              </a:rPr>
              <a:t>1</a:t>
            </a:r>
            <a:r>
              <a:rPr lang="en-US" altLang="en-US" sz="2000" dirty="0">
                <a:latin typeface="Bell MT" pitchFamily="18" charset="0"/>
              </a:rPr>
              <a:t>34 emergency workers suffered from acute radiation sickness</a:t>
            </a:r>
            <a:endParaRPr lang="pl-PL" altLang="en-US" sz="2000" dirty="0">
              <a:latin typeface="Bell MT" pitchFamily="18" charset="0"/>
            </a:endParaRPr>
          </a:p>
          <a:p>
            <a:pPr>
              <a:lnSpc>
                <a:spcPct val="90000"/>
              </a:lnSpc>
              <a:defRPr/>
            </a:pPr>
            <a:endParaRPr lang="en-US" altLang="en-US" sz="2000" dirty="0">
              <a:latin typeface="Bell MT" pitchFamily="18" charset="0"/>
            </a:endParaRPr>
          </a:p>
          <a:p>
            <a:pPr>
              <a:lnSpc>
                <a:spcPct val="90000"/>
              </a:lnSpc>
              <a:defRPr/>
            </a:pPr>
            <a:r>
              <a:rPr lang="en-US" altLang="en-US" sz="2000" dirty="0">
                <a:latin typeface="Bell MT" pitchFamily="18" charset="0"/>
              </a:rPr>
              <a:t>25,000 rescue workers died since then of diseases caused by radiation</a:t>
            </a:r>
          </a:p>
          <a:p>
            <a:pPr>
              <a:lnSpc>
                <a:spcPct val="90000"/>
              </a:lnSpc>
              <a:defRPr/>
            </a:pPr>
            <a:r>
              <a:rPr lang="en-US" altLang="en-US" sz="2000" dirty="0">
                <a:latin typeface="Bell MT" pitchFamily="18" charset="0"/>
              </a:rPr>
              <a:t>Cancer afflicts many others</a:t>
            </a:r>
          </a:p>
          <a:p>
            <a:pPr>
              <a:lnSpc>
                <a:spcPct val="90000"/>
              </a:lnSpc>
              <a:defRPr/>
            </a:pPr>
            <a:r>
              <a:rPr lang="en-US" altLang="en-US" sz="2000" dirty="0">
                <a:latin typeface="Bell MT" pitchFamily="18" charset="0"/>
              </a:rPr>
              <a:t>Increased birth defects, miscarriages, and stillbirths</a:t>
            </a:r>
            <a:endParaRPr lang="pl-PL" altLang="en-US" sz="2000" dirty="0">
              <a:latin typeface="Bell MT" pitchFamily="18" charset="0"/>
            </a:endParaRPr>
          </a:p>
          <a:p>
            <a:pPr>
              <a:lnSpc>
                <a:spcPct val="90000"/>
              </a:lnSpc>
              <a:defRPr/>
            </a:pPr>
            <a:endParaRPr lang="en-US" altLang="en-US" sz="2000" dirty="0">
              <a:latin typeface="Bell MT" pitchFamily="18" charset="0"/>
            </a:endParaRPr>
          </a:p>
          <a:p>
            <a:pPr lvl="1">
              <a:lnSpc>
                <a:spcPct val="90000"/>
              </a:lnSpc>
              <a:defRPr/>
            </a:pPr>
            <a:endParaRPr lang="en-US" altLang="en-US" sz="1800" dirty="0">
              <a:latin typeface="Bell MT" pitchFamily="18" charset="0"/>
            </a:endParaRPr>
          </a:p>
          <a:p>
            <a:pPr lvl="1">
              <a:lnSpc>
                <a:spcPct val="90000"/>
              </a:lnSpc>
              <a:buNone/>
              <a:defRPr/>
            </a:pPr>
            <a:endParaRPr lang="en-US" altLang="en-US" sz="2000" dirty="0"/>
          </a:p>
          <a:p>
            <a:endParaRPr lang="en-US" dirty="0"/>
          </a:p>
        </p:txBody>
      </p:sp>
      <p:sp>
        <p:nvSpPr>
          <p:cNvPr id="2" name="Title 1"/>
          <p:cNvSpPr>
            <a:spLocks noGrp="1"/>
          </p:cNvSpPr>
          <p:nvPr>
            <p:ph type="title"/>
          </p:nvPr>
        </p:nvSpPr>
        <p:spPr/>
        <p:txBody>
          <a:bodyPr>
            <a:normAutofit/>
          </a:bodyPr>
          <a:lstStyle/>
          <a:p>
            <a:r>
              <a:rPr lang="en-US" altLang="en-US" sz="4800" u="sng" dirty="0" smtClean="0">
                <a:latin typeface="Algerian" pitchFamily="82" charset="0"/>
              </a:rPr>
              <a:t>Direct Casualties</a:t>
            </a:r>
            <a:endParaRPr lang="en-US" sz="4800" u="sng" dirty="0">
              <a:latin typeface="Algerian" pitchFamily="82" charset="0"/>
            </a:endParaRPr>
          </a:p>
        </p:txBody>
      </p:sp>
      <p:pic>
        <p:nvPicPr>
          <p:cNvPr id="4" name="Picture 6" descr="0735"/>
          <p:cNvPicPr>
            <a:picLocks noChangeAspect="1" noChangeArrowheads="1"/>
          </p:cNvPicPr>
          <p:nvPr/>
        </p:nvPicPr>
        <p:blipFill>
          <a:blip r:embed="rId2"/>
          <a:srcRect/>
          <a:stretch>
            <a:fillRect/>
          </a:stretch>
        </p:blipFill>
        <p:spPr bwMode="auto">
          <a:xfrm>
            <a:off x="5181600" y="2168524"/>
            <a:ext cx="3505200" cy="3470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4724400" cy="4525963"/>
          </a:xfrm>
        </p:spPr>
        <p:txBody>
          <a:bodyPr/>
          <a:lstStyle/>
          <a:p>
            <a:pPr lvl="1">
              <a:defRPr/>
            </a:pPr>
            <a:r>
              <a:rPr lang="en-US" altLang="en-US" sz="2800" dirty="0">
                <a:latin typeface="Bell MT" pitchFamily="18" charset="0"/>
              </a:rPr>
              <a:t>By the year 2000 there were 1800 case of thyroid cancer in children and adolescent</a:t>
            </a:r>
          </a:p>
          <a:p>
            <a:pPr lvl="1">
              <a:defRPr/>
            </a:pPr>
            <a:r>
              <a:rPr lang="en-US" altLang="en-US" sz="2800" dirty="0">
                <a:latin typeface="Bell MT" pitchFamily="18" charset="0"/>
              </a:rPr>
              <a:t>High number of suicide and violent death among Firemen, policemen, and other recovery workers</a:t>
            </a:r>
          </a:p>
          <a:p>
            <a:endParaRPr lang="en-US" dirty="0"/>
          </a:p>
        </p:txBody>
      </p:sp>
      <p:sp>
        <p:nvSpPr>
          <p:cNvPr id="2" name="Title 1"/>
          <p:cNvSpPr>
            <a:spLocks noGrp="1"/>
          </p:cNvSpPr>
          <p:nvPr>
            <p:ph type="title"/>
          </p:nvPr>
        </p:nvSpPr>
        <p:spPr/>
        <p:txBody>
          <a:bodyPr>
            <a:normAutofit/>
          </a:bodyPr>
          <a:lstStyle/>
          <a:p>
            <a:r>
              <a:rPr lang="en-US" altLang="en-US" sz="4800" u="sng" dirty="0" smtClean="0">
                <a:latin typeface="Algerian" pitchFamily="82" charset="0"/>
              </a:rPr>
              <a:t>Indirect Casualties</a:t>
            </a:r>
            <a:endParaRPr lang="en-US" sz="4800" u="sng" dirty="0">
              <a:latin typeface="Algerian" pitchFamily="82" charset="0"/>
            </a:endParaRPr>
          </a:p>
        </p:txBody>
      </p:sp>
      <p:pic>
        <p:nvPicPr>
          <p:cNvPr id="4" name="Picture 6" descr="0112"/>
          <p:cNvPicPr>
            <a:picLocks noChangeAspect="1" noChangeArrowheads="1"/>
          </p:cNvPicPr>
          <p:nvPr/>
        </p:nvPicPr>
        <p:blipFill>
          <a:blip r:embed="rId2"/>
          <a:srcRect/>
          <a:stretch>
            <a:fillRect/>
          </a:stretch>
        </p:blipFill>
        <p:spPr bwMode="auto">
          <a:xfrm>
            <a:off x="5029200" y="1828800"/>
            <a:ext cx="3886200" cy="323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TotalTime>
  <Words>349</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Chernobyl Disaster  The worst manmade disaster in human history</vt:lpstr>
      <vt:lpstr>CHERNOBYL NUCLEAR POWER PLANT</vt:lpstr>
      <vt:lpstr>Reactor Plant Scenario</vt:lpstr>
      <vt:lpstr>Day of disaster</vt:lpstr>
      <vt:lpstr>Slide 5</vt:lpstr>
      <vt:lpstr>Slide 6</vt:lpstr>
      <vt:lpstr>Summary of Facts</vt:lpstr>
      <vt:lpstr>Direct Casualties</vt:lpstr>
      <vt:lpstr>Indirect Casualties</vt:lpstr>
      <vt:lpstr>Environment Impact</vt:lpstr>
      <vt:lpstr>Problems Today</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Chernobyl Disaster  The worst manmade disaster in human history</dc:title>
  <dc:creator>Rishabh Ranjan</dc:creator>
  <cp:lastModifiedBy>Rishabh Ranjan</cp:lastModifiedBy>
  <cp:revision>7</cp:revision>
  <dcterms:created xsi:type="dcterms:W3CDTF">2023-07-17T13:17:28Z</dcterms:created>
  <dcterms:modified xsi:type="dcterms:W3CDTF">2023-07-17T14:01:40Z</dcterms:modified>
</cp:coreProperties>
</file>